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205400" cy="32397700"/>
  <p:notesSz cx="6858000" cy="9144000"/>
  <p:defaultTextStyle>
    <a:defPPr>
      <a:defRPr lang="en-US"/>
    </a:defPPr>
    <a:lvl1pPr marL="0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444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888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332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776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2220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664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1107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551" algn="l" defTabSz="3628888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976" userDrawn="1">
          <p15:clr>
            <a:srgbClr val="A4A3A4"/>
          </p15:clr>
        </p15:guide>
        <p15:guide id="3" pos="18336" userDrawn="1">
          <p15:clr>
            <a:srgbClr val="A4A3A4"/>
          </p15:clr>
        </p15:guide>
        <p15:guide id="4" orient="horz" pos="16708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pos="100" userDrawn="1">
          <p15:clr>
            <a:srgbClr val="A4A3A4"/>
          </p15:clr>
        </p15:guide>
        <p15:guide id="7" orient="horz" pos="175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9"/>
    <p:restoredTop sz="94637"/>
  </p:normalViewPr>
  <p:slideViewPr>
    <p:cSldViewPr snapToGrid="0" snapToObjects="1">
      <p:cViewPr varScale="1">
        <p:scale>
          <a:sx n="44" d="100"/>
          <a:sy n="44" d="100"/>
        </p:scale>
        <p:origin x="288" y="680"/>
      </p:cViewPr>
      <p:guideLst>
        <p:guide pos="8976"/>
        <p:guide pos="18336"/>
        <p:guide orient="horz" pos="16708"/>
        <p:guide/>
        <p:guide pos="100"/>
        <p:guide orient="horz" pos="175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5302126"/>
            <a:ext cx="36724590" cy="11279199"/>
          </a:xfrm>
        </p:spPr>
        <p:txBody>
          <a:bodyPr anchor="b"/>
          <a:lstStyle>
            <a:lvl1pPr algn="ctr">
              <a:defRPr sz="283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17016294"/>
            <a:ext cx="32404050" cy="7821942"/>
          </a:xfrm>
        </p:spPr>
        <p:txBody>
          <a:bodyPr/>
          <a:lstStyle>
            <a:lvl1pPr marL="0" indent="0" algn="ctr">
              <a:buNone/>
              <a:defRPr sz="11338"/>
            </a:lvl1pPr>
            <a:lvl2pPr marL="2159859" indent="0" algn="ctr">
              <a:buNone/>
              <a:defRPr sz="9448"/>
            </a:lvl2pPr>
            <a:lvl3pPr marL="4319717" indent="0" algn="ctr">
              <a:buNone/>
              <a:defRPr sz="8503"/>
            </a:lvl3pPr>
            <a:lvl4pPr marL="6479576" indent="0" algn="ctr">
              <a:buNone/>
              <a:defRPr sz="7559"/>
            </a:lvl4pPr>
            <a:lvl5pPr marL="8639434" indent="0" algn="ctr">
              <a:buNone/>
              <a:defRPr sz="7559"/>
            </a:lvl5pPr>
            <a:lvl6pPr marL="10799293" indent="0" algn="ctr">
              <a:buNone/>
              <a:defRPr sz="7559"/>
            </a:lvl6pPr>
            <a:lvl7pPr marL="12959151" indent="0" algn="ctr">
              <a:buNone/>
              <a:defRPr sz="7559"/>
            </a:lvl7pPr>
            <a:lvl8pPr marL="15119010" indent="0" algn="ctr">
              <a:buNone/>
              <a:defRPr sz="7559"/>
            </a:lvl8pPr>
            <a:lvl9pPr marL="17278868" indent="0" algn="ctr">
              <a:buNone/>
              <a:defRPr sz="75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7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8867" y="1724878"/>
            <a:ext cx="9316164" cy="274555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373" y="1724878"/>
            <a:ext cx="27408426" cy="274555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871" y="8076936"/>
            <a:ext cx="37264658" cy="13476541"/>
          </a:xfrm>
        </p:spPr>
        <p:txBody>
          <a:bodyPr anchor="b"/>
          <a:lstStyle>
            <a:lvl1pPr>
              <a:defRPr sz="283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871" y="21680970"/>
            <a:ext cx="37264658" cy="7086995"/>
          </a:xfrm>
        </p:spPr>
        <p:txBody>
          <a:bodyPr/>
          <a:lstStyle>
            <a:lvl1pPr marL="0" indent="0">
              <a:buNone/>
              <a:defRPr sz="11338">
                <a:solidFill>
                  <a:schemeClr val="tx1"/>
                </a:solidFill>
              </a:defRPr>
            </a:lvl1pPr>
            <a:lvl2pPr marL="2159859" indent="0">
              <a:buNone/>
              <a:defRPr sz="9448">
                <a:solidFill>
                  <a:schemeClr val="tx1">
                    <a:tint val="75000"/>
                  </a:schemeClr>
                </a:solidFill>
              </a:defRPr>
            </a:lvl2pPr>
            <a:lvl3pPr marL="4319717" indent="0">
              <a:buNone/>
              <a:defRPr sz="8503">
                <a:solidFill>
                  <a:schemeClr val="tx1">
                    <a:tint val="75000"/>
                  </a:schemeClr>
                </a:solidFill>
              </a:defRPr>
            </a:lvl3pPr>
            <a:lvl4pPr marL="6479576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4pPr>
            <a:lvl5pPr marL="8639434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5pPr>
            <a:lvl6pPr marL="10799293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6pPr>
            <a:lvl7pPr marL="12959151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7pPr>
            <a:lvl8pPr marL="15119010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8pPr>
            <a:lvl9pPr marL="17278868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371" y="8624388"/>
            <a:ext cx="18362295" cy="20556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2734" y="8624388"/>
            <a:ext cx="18362295" cy="20556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4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998" y="1724885"/>
            <a:ext cx="37264658" cy="62620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6003" y="7941939"/>
            <a:ext cx="18277907" cy="3892221"/>
          </a:xfrm>
        </p:spPr>
        <p:txBody>
          <a:bodyPr anchor="b"/>
          <a:lstStyle>
            <a:lvl1pPr marL="0" indent="0">
              <a:buNone/>
              <a:defRPr sz="11338" b="1"/>
            </a:lvl1pPr>
            <a:lvl2pPr marL="2159859" indent="0">
              <a:buNone/>
              <a:defRPr sz="9448" b="1"/>
            </a:lvl2pPr>
            <a:lvl3pPr marL="4319717" indent="0">
              <a:buNone/>
              <a:defRPr sz="8503" b="1"/>
            </a:lvl3pPr>
            <a:lvl4pPr marL="6479576" indent="0">
              <a:buNone/>
              <a:defRPr sz="7559" b="1"/>
            </a:lvl4pPr>
            <a:lvl5pPr marL="8639434" indent="0">
              <a:buNone/>
              <a:defRPr sz="7559" b="1"/>
            </a:lvl5pPr>
            <a:lvl6pPr marL="10799293" indent="0">
              <a:buNone/>
              <a:defRPr sz="7559" b="1"/>
            </a:lvl6pPr>
            <a:lvl7pPr marL="12959151" indent="0">
              <a:buNone/>
              <a:defRPr sz="7559" b="1"/>
            </a:lvl7pPr>
            <a:lvl8pPr marL="15119010" indent="0">
              <a:buNone/>
              <a:defRPr sz="7559" b="1"/>
            </a:lvl8pPr>
            <a:lvl9pPr marL="17278868" indent="0">
              <a:buNone/>
              <a:defRPr sz="755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6003" y="11834160"/>
            <a:ext cx="18277907" cy="174062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2736" y="7941939"/>
            <a:ext cx="18367922" cy="3892221"/>
          </a:xfrm>
        </p:spPr>
        <p:txBody>
          <a:bodyPr anchor="b"/>
          <a:lstStyle>
            <a:lvl1pPr marL="0" indent="0">
              <a:buNone/>
              <a:defRPr sz="11338" b="1"/>
            </a:lvl1pPr>
            <a:lvl2pPr marL="2159859" indent="0">
              <a:buNone/>
              <a:defRPr sz="9448" b="1"/>
            </a:lvl2pPr>
            <a:lvl3pPr marL="4319717" indent="0">
              <a:buNone/>
              <a:defRPr sz="8503" b="1"/>
            </a:lvl3pPr>
            <a:lvl4pPr marL="6479576" indent="0">
              <a:buNone/>
              <a:defRPr sz="7559" b="1"/>
            </a:lvl4pPr>
            <a:lvl5pPr marL="8639434" indent="0">
              <a:buNone/>
              <a:defRPr sz="7559" b="1"/>
            </a:lvl5pPr>
            <a:lvl6pPr marL="10799293" indent="0">
              <a:buNone/>
              <a:defRPr sz="7559" b="1"/>
            </a:lvl6pPr>
            <a:lvl7pPr marL="12959151" indent="0">
              <a:buNone/>
              <a:defRPr sz="7559" b="1"/>
            </a:lvl7pPr>
            <a:lvl8pPr marL="15119010" indent="0">
              <a:buNone/>
              <a:defRPr sz="7559" b="1"/>
            </a:lvl8pPr>
            <a:lvl9pPr marL="17278868" indent="0">
              <a:buNone/>
              <a:defRPr sz="755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2736" y="11834160"/>
            <a:ext cx="18367922" cy="174062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4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0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7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999" y="2159847"/>
            <a:ext cx="13934866" cy="7559463"/>
          </a:xfrm>
        </p:spPr>
        <p:txBody>
          <a:bodyPr anchor="b"/>
          <a:lstStyle>
            <a:lvl1pPr>
              <a:defRPr sz="15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7922" y="4664676"/>
            <a:ext cx="21872734" cy="23023366"/>
          </a:xfrm>
        </p:spPr>
        <p:txBody>
          <a:bodyPr/>
          <a:lstStyle>
            <a:lvl1pPr>
              <a:defRPr sz="15117"/>
            </a:lvl1pPr>
            <a:lvl2pPr>
              <a:defRPr sz="13227"/>
            </a:lvl2pPr>
            <a:lvl3pPr>
              <a:defRPr sz="11338"/>
            </a:lvl3pPr>
            <a:lvl4pPr>
              <a:defRPr sz="9448"/>
            </a:lvl4pPr>
            <a:lvl5pPr>
              <a:defRPr sz="9448"/>
            </a:lvl5pPr>
            <a:lvl6pPr>
              <a:defRPr sz="9448"/>
            </a:lvl6pPr>
            <a:lvl7pPr>
              <a:defRPr sz="9448"/>
            </a:lvl7pPr>
            <a:lvl8pPr>
              <a:defRPr sz="9448"/>
            </a:lvl8pPr>
            <a:lvl9pPr>
              <a:defRPr sz="944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999" y="9719310"/>
            <a:ext cx="13934866" cy="18006224"/>
          </a:xfrm>
        </p:spPr>
        <p:txBody>
          <a:bodyPr/>
          <a:lstStyle>
            <a:lvl1pPr marL="0" indent="0">
              <a:buNone/>
              <a:defRPr sz="7559"/>
            </a:lvl1pPr>
            <a:lvl2pPr marL="2159859" indent="0">
              <a:buNone/>
              <a:defRPr sz="6614"/>
            </a:lvl2pPr>
            <a:lvl3pPr marL="4319717" indent="0">
              <a:buNone/>
              <a:defRPr sz="5669"/>
            </a:lvl3pPr>
            <a:lvl4pPr marL="6479576" indent="0">
              <a:buNone/>
              <a:defRPr sz="4724"/>
            </a:lvl4pPr>
            <a:lvl5pPr marL="8639434" indent="0">
              <a:buNone/>
              <a:defRPr sz="4724"/>
            </a:lvl5pPr>
            <a:lvl6pPr marL="10799293" indent="0">
              <a:buNone/>
              <a:defRPr sz="4724"/>
            </a:lvl6pPr>
            <a:lvl7pPr marL="12959151" indent="0">
              <a:buNone/>
              <a:defRPr sz="4724"/>
            </a:lvl7pPr>
            <a:lvl8pPr marL="15119010" indent="0">
              <a:buNone/>
              <a:defRPr sz="4724"/>
            </a:lvl8pPr>
            <a:lvl9pPr marL="17278868" indent="0">
              <a:buNone/>
              <a:defRPr sz="472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6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999" y="2159847"/>
            <a:ext cx="13934866" cy="7559463"/>
          </a:xfrm>
        </p:spPr>
        <p:txBody>
          <a:bodyPr anchor="b"/>
          <a:lstStyle>
            <a:lvl1pPr>
              <a:defRPr sz="15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7922" y="4664676"/>
            <a:ext cx="21872734" cy="23023366"/>
          </a:xfrm>
        </p:spPr>
        <p:txBody>
          <a:bodyPr anchor="t"/>
          <a:lstStyle>
            <a:lvl1pPr marL="0" indent="0">
              <a:buNone/>
              <a:defRPr sz="15117"/>
            </a:lvl1pPr>
            <a:lvl2pPr marL="2159859" indent="0">
              <a:buNone/>
              <a:defRPr sz="13227"/>
            </a:lvl2pPr>
            <a:lvl3pPr marL="4319717" indent="0">
              <a:buNone/>
              <a:defRPr sz="11338"/>
            </a:lvl3pPr>
            <a:lvl4pPr marL="6479576" indent="0">
              <a:buNone/>
              <a:defRPr sz="9448"/>
            </a:lvl4pPr>
            <a:lvl5pPr marL="8639434" indent="0">
              <a:buNone/>
              <a:defRPr sz="9448"/>
            </a:lvl5pPr>
            <a:lvl6pPr marL="10799293" indent="0">
              <a:buNone/>
              <a:defRPr sz="9448"/>
            </a:lvl6pPr>
            <a:lvl7pPr marL="12959151" indent="0">
              <a:buNone/>
              <a:defRPr sz="9448"/>
            </a:lvl7pPr>
            <a:lvl8pPr marL="15119010" indent="0">
              <a:buNone/>
              <a:defRPr sz="9448"/>
            </a:lvl8pPr>
            <a:lvl9pPr marL="17278868" indent="0">
              <a:buNone/>
              <a:defRPr sz="944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999" y="9719310"/>
            <a:ext cx="13934866" cy="18006224"/>
          </a:xfrm>
        </p:spPr>
        <p:txBody>
          <a:bodyPr/>
          <a:lstStyle>
            <a:lvl1pPr marL="0" indent="0">
              <a:buNone/>
              <a:defRPr sz="7559"/>
            </a:lvl1pPr>
            <a:lvl2pPr marL="2159859" indent="0">
              <a:buNone/>
              <a:defRPr sz="6614"/>
            </a:lvl2pPr>
            <a:lvl3pPr marL="4319717" indent="0">
              <a:buNone/>
              <a:defRPr sz="5669"/>
            </a:lvl3pPr>
            <a:lvl4pPr marL="6479576" indent="0">
              <a:buNone/>
              <a:defRPr sz="4724"/>
            </a:lvl4pPr>
            <a:lvl5pPr marL="8639434" indent="0">
              <a:buNone/>
              <a:defRPr sz="4724"/>
            </a:lvl5pPr>
            <a:lvl6pPr marL="10799293" indent="0">
              <a:buNone/>
              <a:defRPr sz="4724"/>
            </a:lvl6pPr>
            <a:lvl7pPr marL="12959151" indent="0">
              <a:buNone/>
              <a:defRPr sz="4724"/>
            </a:lvl7pPr>
            <a:lvl8pPr marL="15119010" indent="0">
              <a:buNone/>
              <a:defRPr sz="4724"/>
            </a:lvl8pPr>
            <a:lvl9pPr marL="17278868" indent="0">
              <a:buNone/>
              <a:defRPr sz="472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6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371" y="1724885"/>
            <a:ext cx="37264658" cy="6262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371" y="8624388"/>
            <a:ext cx="37264658" cy="2055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371" y="30027875"/>
            <a:ext cx="9721215" cy="1724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22CCD-3AD9-4B42-B8D9-315E38E08D4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1789" y="30027875"/>
            <a:ext cx="14581823" cy="1724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3814" y="30027875"/>
            <a:ext cx="9721215" cy="1724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1263-C3E2-1D4F-A5A2-FF4A0039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717" rtl="0" eaLnBrk="1" latinLnBrk="0" hangingPunct="1">
        <a:lnSpc>
          <a:spcPct val="90000"/>
        </a:lnSpc>
        <a:spcBef>
          <a:spcPct val="0"/>
        </a:spcBef>
        <a:buNone/>
        <a:defRPr sz="20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29" indent="-1079929" algn="l" defTabSz="4319717" rtl="0" eaLnBrk="1" latinLnBrk="0" hangingPunct="1">
        <a:lnSpc>
          <a:spcPct val="90000"/>
        </a:lnSpc>
        <a:spcBef>
          <a:spcPts val="4724"/>
        </a:spcBef>
        <a:buFont typeface="Arial" panose="020B0604020202020204" pitchFamily="34" charset="0"/>
        <a:buChar char="•"/>
        <a:defRPr sz="13227" kern="1200">
          <a:solidFill>
            <a:schemeClr val="tx1"/>
          </a:solidFill>
          <a:latin typeface="+mn-lt"/>
          <a:ea typeface="+mn-ea"/>
          <a:cs typeface="+mn-cs"/>
        </a:defRPr>
      </a:lvl1pPr>
      <a:lvl2pPr marL="3239788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11338" kern="1200">
          <a:solidFill>
            <a:schemeClr val="tx1"/>
          </a:solidFill>
          <a:latin typeface="+mn-lt"/>
          <a:ea typeface="+mn-ea"/>
          <a:cs typeface="+mn-cs"/>
        </a:defRPr>
      </a:lvl2pPr>
      <a:lvl3pPr marL="5399646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9448" kern="1200">
          <a:solidFill>
            <a:schemeClr val="tx1"/>
          </a:solidFill>
          <a:latin typeface="+mn-lt"/>
          <a:ea typeface="+mn-ea"/>
          <a:cs typeface="+mn-cs"/>
        </a:defRPr>
      </a:lvl3pPr>
      <a:lvl4pPr marL="7559505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3" kern="1200">
          <a:solidFill>
            <a:schemeClr val="tx1"/>
          </a:solidFill>
          <a:latin typeface="+mn-lt"/>
          <a:ea typeface="+mn-ea"/>
          <a:cs typeface="+mn-cs"/>
        </a:defRPr>
      </a:lvl4pPr>
      <a:lvl5pPr marL="9719363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3" kern="1200">
          <a:solidFill>
            <a:schemeClr val="tx1"/>
          </a:solidFill>
          <a:latin typeface="+mn-lt"/>
          <a:ea typeface="+mn-ea"/>
          <a:cs typeface="+mn-cs"/>
        </a:defRPr>
      </a:lvl5pPr>
      <a:lvl6pPr marL="11879222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3" kern="1200">
          <a:solidFill>
            <a:schemeClr val="tx1"/>
          </a:solidFill>
          <a:latin typeface="+mn-lt"/>
          <a:ea typeface="+mn-ea"/>
          <a:cs typeface="+mn-cs"/>
        </a:defRPr>
      </a:lvl6pPr>
      <a:lvl7pPr marL="14039080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3" kern="1200">
          <a:solidFill>
            <a:schemeClr val="tx1"/>
          </a:solidFill>
          <a:latin typeface="+mn-lt"/>
          <a:ea typeface="+mn-ea"/>
          <a:cs typeface="+mn-cs"/>
        </a:defRPr>
      </a:lvl7pPr>
      <a:lvl8pPr marL="16198939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3" kern="1200">
          <a:solidFill>
            <a:schemeClr val="tx1"/>
          </a:solidFill>
          <a:latin typeface="+mn-lt"/>
          <a:ea typeface="+mn-ea"/>
          <a:cs typeface="+mn-cs"/>
        </a:defRPr>
      </a:lvl8pPr>
      <a:lvl9pPr marL="18358797" indent="-1079929" algn="l" defTabSz="431971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1pPr>
      <a:lvl2pPr marL="2159859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2pPr>
      <a:lvl3pPr marL="4319717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3pPr>
      <a:lvl4pPr marL="6479576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4pPr>
      <a:lvl5pPr marL="8639434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5pPr>
      <a:lvl6pPr marL="10799293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6pPr>
      <a:lvl7pPr marL="12959151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7pPr>
      <a:lvl8pPr marL="15119010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8pPr>
      <a:lvl9pPr marL="17278868" algn="l" defTabSz="4319717" rtl="0" eaLnBrk="1" latinLnBrk="0" hangingPunct="1">
        <a:defRPr sz="85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5C4CFD7B-41F0-6E4A-8F05-7CEA5209DA23}"/>
              </a:ext>
            </a:extLst>
          </p:cNvPr>
          <p:cNvSpPr/>
          <p:nvPr/>
        </p:nvSpPr>
        <p:spPr>
          <a:xfrm>
            <a:off x="221266" y="14655374"/>
            <a:ext cx="12579419" cy="17318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48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Optimized for low latency – Omid LL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Redesign Omid to eliminate key bottleneck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Distribute commit table updates among clients.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48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Novel Fast Path API – Omid FP</a:t>
            </a: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Many workloads have single key transactions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Eliminate transaction overhead for them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</a:rPr>
              <a:t>Direct access to region server without access to TM </a:t>
            </a: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API:</a:t>
            </a:r>
          </a:p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brc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(key)</a:t>
            </a:r>
            <a:r>
              <a:rPr lang="en-US" sz="3600" dirty="0">
                <a:solidFill>
                  <a:srgbClr val="7030A0"/>
                </a:solidFill>
              </a:rPr>
              <a:t> • </a:t>
            </a:r>
            <a:r>
              <a:rPr lang="en-US" sz="3600" b="1" dirty="0" err="1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bwc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key,value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  <a:r>
              <a:rPr lang="en-US" sz="3600" dirty="0">
                <a:solidFill>
                  <a:srgbClr val="7030A0"/>
                </a:solidFill>
              </a:rPr>
              <a:t> •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br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(key) + </a:t>
            </a:r>
            <a:r>
              <a:rPr lang="en-US" sz="3600" b="1" dirty="0" err="1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wc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key,val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Apache Phoenix Integration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Integrate Omid as the transactional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layer in Phoenix SQL engine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9F294-A1DD-6E46-850A-EEEE940F789D}"/>
              </a:ext>
            </a:extLst>
          </p:cNvPr>
          <p:cNvSpPr/>
          <p:nvPr/>
        </p:nvSpPr>
        <p:spPr>
          <a:xfrm>
            <a:off x="0" y="1"/>
            <a:ext cx="43205400" cy="57037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500" dirty="0">
                <a:solidFill>
                  <a:schemeClr val="tx1"/>
                </a:solidFill>
              </a:rPr>
              <a:t>Taking Omid to the Clouds:</a:t>
            </a:r>
            <a:br>
              <a:rPr lang="en-US" sz="11500" dirty="0">
                <a:solidFill>
                  <a:schemeClr val="tx1"/>
                </a:solidFill>
              </a:rPr>
            </a:br>
            <a:r>
              <a:rPr lang="en-US" sz="11500" dirty="0">
                <a:solidFill>
                  <a:schemeClr val="tx1"/>
                </a:solidFill>
              </a:rPr>
              <a:t>Fast, Scalable Transactions for Real-Time Cloud Analytics</a:t>
            </a:r>
          </a:p>
          <a:p>
            <a:pPr algn="ctr" defTabSz="457200"/>
            <a:r>
              <a:rPr lang="en-US" dirty="0">
                <a:solidFill>
                  <a:schemeClr val="tx1"/>
                </a:solidFill>
              </a:rPr>
              <a:t>O. </a:t>
            </a:r>
            <a:r>
              <a:rPr lang="en-US" dirty="0" err="1">
                <a:solidFill>
                  <a:schemeClr val="tx1"/>
                </a:solidFill>
              </a:rPr>
              <a:t>Shacham</a:t>
            </a:r>
            <a:r>
              <a:rPr lang="en-US" sz="6600" dirty="0">
                <a:solidFill>
                  <a:schemeClr val="tx1"/>
                </a:solidFill>
              </a:rPr>
              <a:t> •</a:t>
            </a:r>
            <a:r>
              <a:rPr lang="en-US" dirty="0">
                <a:solidFill>
                  <a:schemeClr val="tx1"/>
                </a:solidFill>
              </a:rPr>
              <a:t> Y. Gottesman </a:t>
            </a:r>
            <a:r>
              <a:rPr lang="en-US" sz="6600" dirty="0">
                <a:solidFill>
                  <a:schemeClr val="tx1"/>
                </a:solidFill>
              </a:rPr>
              <a:t>• </a:t>
            </a:r>
            <a:r>
              <a:rPr lang="en-US" dirty="0">
                <a:solidFill>
                  <a:schemeClr val="tx1"/>
                </a:solidFill>
              </a:rPr>
              <a:t>A. Bergman </a:t>
            </a:r>
            <a:r>
              <a:rPr lang="en-US" sz="6600" dirty="0">
                <a:solidFill>
                  <a:schemeClr val="tx1"/>
                </a:solidFill>
              </a:rPr>
              <a:t>• </a:t>
            </a:r>
            <a:r>
              <a:rPr lang="en-US" dirty="0">
                <a:solidFill>
                  <a:schemeClr val="tx1"/>
                </a:solidFill>
              </a:rPr>
              <a:t>E. </a:t>
            </a:r>
            <a:r>
              <a:rPr lang="en-US" dirty="0" err="1">
                <a:solidFill>
                  <a:schemeClr val="tx1"/>
                </a:solidFill>
              </a:rPr>
              <a:t>Bortnikov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7200" dirty="0">
                <a:solidFill>
                  <a:schemeClr val="tx1"/>
                </a:solidFill>
              </a:rPr>
              <a:t>• </a:t>
            </a:r>
            <a:r>
              <a:rPr lang="en-US" dirty="0">
                <a:solidFill>
                  <a:schemeClr val="tx1"/>
                </a:solidFill>
              </a:rPr>
              <a:t>E. Hillel</a:t>
            </a:r>
            <a:r>
              <a:rPr lang="en-US" sz="6600" dirty="0">
                <a:solidFill>
                  <a:schemeClr val="tx1"/>
                </a:solidFill>
              </a:rPr>
              <a:t> •</a:t>
            </a:r>
            <a:r>
              <a:rPr lang="en-US" dirty="0">
                <a:solidFill>
                  <a:schemeClr val="tx1"/>
                </a:solidFill>
              </a:rPr>
              <a:t> I. </a:t>
            </a:r>
            <a:r>
              <a:rPr lang="en-US" dirty="0" err="1">
                <a:solidFill>
                  <a:schemeClr val="tx1"/>
                </a:solidFill>
              </a:rPr>
              <a:t>Keidar</a:t>
            </a:r>
            <a:endParaRPr lang="en-US" dirty="0">
              <a:solidFill>
                <a:schemeClr val="tx1"/>
              </a:solidFill>
            </a:endParaRPr>
          </a:p>
          <a:p>
            <a:pPr algn="ctr" defTabSz="457200"/>
            <a:r>
              <a:rPr lang="en-US" dirty="0">
                <a:solidFill>
                  <a:schemeClr val="tx1"/>
                </a:solidFill>
              </a:rPr>
              <a:t>Yahoo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827EE-C74B-F742-A802-C14896917406}"/>
              </a:ext>
            </a:extLst>
          </p:cNvPr>
          <p:cNvSpPr txBox="1"/>
          <p:nvPr/>
        </p:nvSpPr>
        <p:spPr>
          <a:xfrm>
            <a:off x="17565414" y="6269552"/>
            <a:ext cx="6973613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ADBB8-997F-2B49-A98E-4403813F4C18}"/>
              </a:ext>
            </a:extLst>
          </p:cNvPr>
          <p:cNvSpPr txBox="1"/>
          <p:nvPr/>
        </p:nvSpPr>
        <p:spPr>
          <a:xfrm>
            <a:off x="32157714" y="6269552"/>
            <a:ext cx="7572703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5CBDC9-2906-A443-A258-6D4D4391E1EA}"/>
              </a:ext>
            </a:extLst>
          </p:cNvPr>
          <p:cNvSpPr/>
          <p:nvPr/>
        </p:nvSpPr>
        <p:spPr>
          <a:xfrm>
            <a:off x="229019" y="6119028"/>
            <a:ext cx="12565066" cy="77233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7200" dirty="0">
                <a:solidFill>
                  <a:srgbClr val="7030A0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48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>
                <a:solidFill>
                  <a:prstClr val="black"/>
                </a:solidFill>
              </a:rPr>
              <a:t>Transactional API </a:t>
            </a:r>
            <a:r>
              <a:rPr lang="en-US" sz="4800" dirty="0">
                <a:solidFill>
                  <a:prstClr val="black"/>
                </a:solidFill>
              </a:rPr>
              <a:t>over </a:t>
            </a:r>
            <a:r>
              <a:rPr lang="en-US" sz="4800" b="1" dirty="0">
                <a:solidFill>
                  <a:prstClr val="black"/>
                </a:solidFill>
              </a:rPr>
              <a:t>NoSQL</a:t>
            </a:r>
            <a:r>
              <a:rPr lang="en-US" sz="4800" dirty="0">
                <a:solidFill>
                  <a:prstClr val="black"/>
                </a:solidFill>
              </a:rPr>
              <a:t> key value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</a:rPr>
              <a:t>Client Library + Runtime Service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</a:rPr>
              <a:t>Open source </a:t>
            </a:r>
            <a:r>
              <a:rPr lang="en-US" sz="4800" b="1" dirty="0">
                <a:solidFill>
                  <a:prstClr val="black"/>
                </a:solidFill>
              </a:rPr>
              <a:t>– Apache incubator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</a:rPr>
              <a:t>Implemented over </a:t>
            </a:r>
            <a:r>
              <a:rPr lang="en-US" sz="4800" b="1" dirty="0">
                <a:solidFill>
                  <a:prstClr val="black"/>
                </a:solidFill>
              </a:rPr>
              <a:t>Apache HBase 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>
                <a:solidFill>
                  <a:prstClr val="black"/>
                </a:solidFill>
              </a:rPr>
              <a:t>Snapshot Isolation </a:t>
            </a:r>
            <a:r>
              <a:rPr lang="en-US" sz="4800" dirty="0">
                <a:solidFill>
                  <a:prstClr val="black"/>
                </a:solidFill>
              </a:rPr>
              <a:t>consistency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</a:rPr>
              <a:t>Highly Available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dirty="0">
                <a:solidFill>
                  <a:prstClr val="black"/>
                </a:solidFill>
              </a:rPr>
              <a:t>Originally optimized for </a:t>
            </a:r>
            <a:r>
              <a:rPr lang="en-US" sz="4800" b="1" dirty="0">
                <a:solidFill>
                  <a:prstClr val="black"/>
                </a:solidFill>
              </a:rPr>
              <a:t>throughput</a:t>
            </a:r>
            <a:r>
              <a:rPr lang="en-US" sz="48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4A6C8-1883-4247-89D0-5D096AD21FEB}"/>
              </a:ext>
            </a:extLst>
          </p:cNvPr>
          <p:cNvSpPr/>
          <p:nvPr/>
        </p:nvSpPr>
        <p:spPr>
          <a:xfrm>
            <a:off x="13323196" y="14626910"/>
            <a:ext cx="14764334" cy="8717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sz="7200" dirty="0">
              <a:solidFill>
                <a:srgbClr val="7030A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0D92B-FF22-B243-AB80-0780A8434EDE}"/>
              </a:ext>
            </a:extLst>
          </p:cNvPr>
          <p:cNvSpPr/>
          <p:nvPr/>
        </p:nvSpPr>
        <p:spPr>
          <a:xfrm>
            <a:off x="13323195" y="23944126"/>
            <a:ext cx="29286839" cy="80012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2DC64B-543C-6141-B3CB-71F2908B8317}"/>
              </a:ext>
            </a:extLst>
          </p:cNvPr>
          <p:cNvSpPr/>
          <p:nvPr/>
        </p:nvSpPr>
        <p:spPr>
          <a:xfrm>
            <a:off x="28758818" y="6119027"/>
            <a:ext cx="13851215" cy="17224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r>
              <a:rPr lang="en-US" sz="4800" b="1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Secondary index creation</a:t>
            </a:r>
          </a:p>
          <a:p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When a new index is created, two coprocessors are installed: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Populates new index with history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Maintains index by augmenting write to table with a write to index </a:t>
            </a: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3600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48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48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en-US" sz="4800" b="1" dirty="0">
              <a:solidFill>
                <a:schemeClr val="tx1"/>
              </a:solidFill>
              <a:latin typeface="Calibri Light" panose="020F0302020204030204"/>
              <a:ea typeface="+mj-ea"/>
              <a:cs typeface="+mj-cs"/>
            </a:endParaRPr>
          </a:p>
          <a:p>
            <a:r>
              <a:rPr lang="en-US" sz="4800" b="1" dirty="0">
                <a:solidFill>
                  <a:schemeClr val="tx1"/>
                </a:solidFill>
                <a:latin typeface="Calibri Light" panose="020F0302020204030204"/>
                <a:ea typeface="+mj-ea"/>
                <a:cs typeface="+mj-cs"/>
              </a:rPr>
              <a:t>Beyond snapshot isolation - SIX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62EAAE7-7399-C84A-BA16-974AA93F06E0}"/>
              </a:ext>
            </a:extLst>
          </p:cNvPr>
          <p:cNvSpPr/>
          <p:nvPr/>
        </p:nvSpPr>
        <p:spPr>
          <a:xfrm>
            <a:off x="23380370" y="16510481"/>
            <a:ext cx="3041393" cy="1805893"/>
          </a:xfrm>
          <a:prstGeom prst="roundRec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3600" dirty="0"/>
              <a:t>Transaction Manager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305E11-F7D4-994B-AC30-8661142A92BF}"/>
              </a:ext>
            </a:extLst>
          </p:cNvPr>
          <p:cNvSpPr/>
          <p:nvPr/>
        </p:nvSpPr>
        <p:spPr>
          <a:xfrm>
            <a:off x="15126707" y="16761147"/>
            <a:ext cx="1774428" cy="8981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3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Client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6FA412-A483-1A42-ABE3-EA45DD1230F5}"/>
              </a:ext>
            </a:extLst>
          </p:cNvPr>
          <p:cNvCxnSpPr>
            <a:cxnSpLocks/>
          </p:cNvCxnSpPr>
          <p:nvPr/>
        </p:nvCxnSpPr>
        <p:spPr>
          <a:xfrm>
            <a:off x="17877677" y="17360262"/>
            <a:ext cx="5428907" cy="0"/>
          </a:xfrm>
          <a:prstGeom prst="straightConnector1">
            <a:avLst/>
          </a:prstGeom>
          <a:ln w="57150">
            <a:prstDash val="solid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16DCFA-BD02-9543-B2A6-7B4746DAD26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>
            <a:off x="17390179" y="17659249"/>
            <a:ext cx="122422" cy="2461564"/>
          </a:xfrm>
          <a:prstGeom prst="straightConnector1">
            <a:avLst/>
          </a:prstGeom>
          <a:ln w="571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368611-20E1-2B4D-9B9D-304A04979343}"/>
              </a:ext>
            </a:extLst>
          </p:cNvPr>
          <p:cNvSpPr txBox="1"/>
          <p:nvPr/>
        </p:nvSpPr>
        <p:spPr>
          <a:xfrm>
            <a:off x="15579127" y="18370842"/>
            <a:ext cx="2726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Put/Get/  Fast path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1E2894A-46D7-B54E-842C-3525377B0077}"/>
              </a:ext>
            </a:extLst>
          </p:cNvPr>
          <p:cNvSpPr/>
          <p:nvPr/>
        </p:nvSpPr>
        <p:spPr>
          <a:xfrm>
            <a:off x="16902680" y="16761147"/>
            <a:ext cx="974997" cy="898102"/>
          </a:xfrm>
          <a:prstGeom prst="roundRec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3600" dirty="0"/>
              <a:t>API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6D6055-75D5-D04B-AD15-408C52F56463}"/>
              </a:ext>
            </a:extLst>
          </p:cNvPr>
          <p:cNvSpPr txBox="1"/>
          <p:nvPr/>
        </p:nvSpPr>
        <p:spPr>
          <a:xfrm>
            <a:off x="18475613" y="16707024"/>
            <a:ext cx="369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Begin/Commit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7F9DB5-7372-0140-8309-BB439155D9E6}"/>
              </a:ext>
            </a:extLst>
          </p:cNvPr>
          <p:cNvCxnSpPr>
            <a:cxnSpLocks/>
            <a:stCxn id="35" idx="2"/>
            <a:endCxn id="42" idx="1"/>
          </p:cNvCxnSpPr>
          <p:nvPr/>
        </p:nvCxnSpPr>
        <p:spPr>
          <a:xfrm>
            <a:off x="17390179" y="17659249"/>
            <a:ext cx="5867031" cy="3551633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6FE97-FA6E-604C-8D7F-9A8CE9D36E77}"/>
              </a:ext>
            </a:extLst>
          </p:cNvPr>
          <p:cNvCxnSpPr>
            <a:cxnSpLocks/>
          </p:cNvCxnSpPr>
          <p:nvPr/>
        </p:nvCxnSpPr>
        <p:spPr>
          <a:xfrm>
            <a:off x="25063180" y="18512316"/>
            <a:ext cx="0" cy="16084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33329C5-424F-114D-A550-EF863808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50743" y="25376651"/>
            <a:ext cx="8283349" cy="57507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DE9B84-D3F5-A246-BAE6-EB10B99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70" y="32714"/>
            <a:ext cx="4636811" cy="15911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BCBE9DE-55C7-F742-9321-4F1105EF7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1984" y="341477"/>
            <a:ext cx="2608049" cy="973671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C51D06E-7814-E94C-9F68-5A6B43AE7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489257"/>
              </p:ext>
            </p:extLst>
          </p:nvPr>
        </p:nvGraphicFramePr>
        <p:xfrm>
          <a:off x="14429075" y="20120813"/>
          <a:ext cx="6167052" cy="22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3509">
                <a:tc>
                  <a:txBody>
                    <a:bodyPr/>
                    <a:lstStyle/>
                    <a:p>
                      <a:r>
                        <a:rPr lang="en-US" sz="3600" dirty="0"/>
                        <a:t>key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version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value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commit</a:t>
                      </a:r>
                      <a:r>
                        <a:rPr lang="en-US" sz="3600" baseline="0" dirty="0"/>
                        <a:t> </a:t>
                      </a:r>
                      <a:r>
                        <a:rPr lang="en-US" sz="3600" baseline="0" dirty="0" err="1"/>
                        <a:t>ts</a:t>
                      </a:r>
                      <a:endParaRPr lang="en-US" sz="3600" dirty="0"/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964">
                <a:tc>
                  <a:txBody>
                    <a:bodyPr/>
                    <a:lstStyle/>
                    <a:p>
                      <a:r>
                        <a:rPr lang="en-US" sz="3600" dirty="0"/>
                        <a:t>k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509">
                <a:tc>
                  <a:txBody>
                    <a:bodyPr/>
                    <a:lstStyle/>
                    <a:p>
                      <a:r>
                        <a:rPr lang="en-US" sz="3600" dirty="0"/>
                        <a:t>k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8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b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?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E4A13A-6E20-5048-BA29-F0628EE71764}"/>
              </a:ext>
            </a:extLst>
          </p:cNvPr>
          <p:cNvSpPr txBox="1"/>
          <p:nvPr/>
        </p:nvSpPr>
        <p:spPr>
          <a:xfrm>
            <a:off x="15888242" y="22425970"/>
            <a:ext cx="2470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 Tables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3F5E5543-FA8A-0841-A1F3-2FA39ECE6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63137"/>
              </p:ext>
            </p:extLst>
          </p:nvPr>
        </p:nvGraphicFramePr>
        <p:xfrm>
          <a:off x="23257210" y="20205178"/>
          <a:ext cx="3287712" cy="2011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473">
                <a:tc>
                  <a:txBody>
                    <a:bodyPr/>
                    <a:lstStyle/>
                    <a:p>
                      <a:r>
                        <a:rPr lang="en-US" sz="4000" dirty="0" err="1"/>
                        <a:t>txid</a:t>
                      </a:r>
                      <a:endParaRPr lang="en-US" sz="4000" dirty="0"/>
                    </a:p>
                  </a:txBody>
                  <a:tcPr marL="91438" marR="91438" marT="45652" marB="456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commit </a:t>
                      </a:r>
                      <a:r>
                        <a:rPr lang="en-US" sz="4000" dirty="0" err="1"/>
                        <a:t>ts</a:t>
                      </a:r>
                      <a:endParaRPr lang="en-US" sz="4000" dirty="0"/>
                    </a:p>
                  </a:txBody>
                  <a:tcPr marL="91438" marR="91438" marT="45652" marB="456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889">
                <a:tc>
                  <a:txBody>
                    <a:bodyPr/>
                    <a:lstStyle/>
                    <a:p>
                      <a:r>
                        <a:rPr lang="en-US" sz="4000" dirty="0"/>
                        <a:t>5</a:t>
                      </a:r>
                    </a:p>
                  </a:txBody>
                  <a:tcPr marL="91438" marR="91438" marT="45652" marB="456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7</a:t>
                      </a:r>
                    </a:p>
                  </a:txBody>
                  <a:tcPr marL="91438" marR="91438" marT="45652" marB="456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503BBE83-2042-0943-BCF3-327DA317B1DE}"/>
              </a:ext>
            </a:extLst>
          </p:cNvPr>
          <p:cNvSpPr txBox="1"/>
          <p:nvPr/>
        </p:nvSpPr>
        <p:spPr>
          <a:xfrm>
            <a:off x="23665764" y="22354294"/>
            <a:ext cx="287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Commit Table</a:t>
            </a:r>
          </a:p>
        </p:txBody>
      </p:sp>
      <p:pic>
        <p:nvPicPr>
          <p:cNvPr id="51" name="Picture 63" descr="hbase_logo.png">
            <a:extLst>
              <a:ext uri="{FF2B5EF4-FFF2-40B4-BE49-F238E27FC236}">
                <a16:creationId xmlns:a16="http://schemas.microsoft.com/office/drawing/2014/main" id="{F1C1CEC7-65AD-D54A-AF2C-811DB123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395" y="21554223"/>
            <a:ext cx="3248025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D28913-AA45-694A-9B93-ACF422B3B6C5}"/>
              </a:ext>
            </a:extLst>
          </p:cNvPr>
          <p:cNvSpPr txBox="1"/>
          <p:nvPr/>
        </p:nvSpPr>
        <p:spPr>
          <a:xfrm>
            <a:off x="21004664" y="19290157"/>
            <a:ext cx="102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5840FA-3F9B-8545-B251-C595A3ECF183}"/>
              </a:ext>
            </a:extLst>
          </p:cNvPr>
          <p:cNvCxnSpPr/>
          <p:nvPr/>
        </p:nvCxnSpPr>
        <p:spPr>
          <a:xfrm>
            <a:off x="32157714" y="11994105"/>
            <a:ext cx="0" cy="29919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4C1180-47B5-2C48-B68F-E4988B007B01}"/>
              </a:ext>
            </a:extLst>
          </p:cNvPr>
          <p:cNvSpPr txBox="1"/>
          <p:nvPr/>
        </p:nvSpPr>
        <p:spPr>
          <a:xfrm>
            <a:off x="31428597" y="10263790"/>
            <a:ext cx="2318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CREATE INDEX </a:t>
            </a:r>
          </a:p>
          <a:p>
            <a:r>
              <a:rPr lang="en-US" sz="3600" dirty="0"/>
              <a:t>start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E3E812-DE65-784F-A4DF-1F771AE8A194}"/>
              </a:ext>
            </a:extLst>
          </p:cNvPr>
          <p:cNvCxnSpPr/>
          <p:nvPr/>
        </p:nvCxnSpPr>
        <p:spPr>
          <a:xfrm>
            <a:off x="40263434" y="12018116"/>
            <a:ext cx="0" cy="29919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2381D53-AB05-CB44-8B90-B456C63C9B6E}"/>
              </a:ext>
            </a:extLst>
          </p:cNvPr>
          <p:cNvSpPr txBox="1"/>
          <p:nvPr/>
        </p:nvSpPr>
        <p:spPr>
          <a:xfrm>
            <a:off x="39534317" y="10287801"/>
            <a:ext cx="2318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CREATE INDEX complete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DF841CE-EF28-E64F-AF2B-90CEEEFF9404}"/>
              </a:ext>
            </a:extLst>
          </p:cNvPr>
          <p:cNvGrpSpPr/>
          <p:nvPr/>
        </p:nvGrpSpPr>
        <p:grpSpPr>
          <a:xfrm>
            <a:off x="35527311" y="17522383"/>
            <a:ext cx="3062568" cy="1217693"/>
            <a:chOff x="6626841" y="2330185"/>
            <a:chExt cx="2408478" cy="656964"/>
          </a:xfrm>
        </p:grpSpPr>
        <p:sp>
          <p:nvSpPr>
            <p:cNvPr id="75" name="Shape 604">
              <a:extLst>
                <a:ext uri="{FF2B5EF4-FFF2-40B4-BE49-F238E27FC236}">
                  <a16:creationId xmlns:a16="http://schemas.microsoft.com/office/drawing/2014/main" id="{4F2F14DE-2629-054A-9F4E-0F1FFA4413C0}"/>
                </a:ext>
              </a:extLst>
            </p:cNvPr>
            <p:cNvSpPr/>
            <p:nvPr/>
          </p:nvSpPr>
          <p:spPr>
            <a:xfrm>
              <a:off x="6626841" y="2330185"/>
              <a:ext cx="1204239" cy="218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rgbClr val="3D008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605">
              <a:extLst>
                <a:ext uri="{FF2B5EF4-FFF2-40B4-BE49-F238E27FC236}">
                  <a16:creationId xmlns:a16="http://schemas.microsoft.com/office/drawing/2014/main" id="{EAEFA46E-55D4-164C-9F3C-31D6E37A9D31}"/>
                </a:ext>
              </a:extLst>
            </p:cNvPr>
            <p:cNvSpPr/>
            <p:nvPr/>
          </p:nvSpPr>
          <p:spPr>
            <a:xfrm>
              <a:off x="7831080" y="2330185"/>
              <a:ext cx="1204239" cy="218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rgbClr val="3D008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606">
              <a:extLst>
                <a:ext uri="{FF2B5EF4-FFF2-40B4-BE49-F238E27FC236}">
                  <a16:creationId xmlns:a16="http://schemas.microsoft.com/office/drawing/2014/main" id="{102E546C-9B3A-E049-ABA4-235FFA99692A}"/>
                </a:ext>
              </a:extLst>
            </p:cNvPr>
            <p:cNvSpPr/>
            <p:nvPr/>
          </p:nvSpPr>
          <p:spPr>
            <a:xfrm>
              <a:off x="6626841" y="2549173"/>
              <a:ext cx="1204239" cy="218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rgbClr val="3D008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607">
              <a:extLst>
                <a:ext uri="{FF2B5EF4-FFF2-40B4-BE49-F238E27FC236}">
                  <a16:creationId xmlns:a16="http://schemas.microsoft.com/office/drawing/2014/main" id="{44DD77BD-CE96-0B41-A6D6-7FB2E750DBFC}"/>
                </a:ext>
              </a:extLst>
            </p:cNvPr>
            <p:cNvSpPr/>
            <p:nvPr/>
          </p:nvSpPr>
          <p:spPr>
            <a:xfrm>
              <a:off x="7831080" y="2549173"/>
              <a:ext cx="1204239" cy="218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rgbClr val="3D008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608">
              <a:extLst>
                <a:ext uri="{FF2B5EF4-FFF2-40B4-BE49-F238E27FC236}">
                  <a16:creationId xmlns:a16="http://schemas.microsoft.com/office/drawing/2014/main" id="{BB715FBA-4DD8-0D45-AFF5-25D8DBBAD4C0}"/>
                </a:ext>
              </a:extLst>
            </p:cNvPr>
            <p:cNvSpPr/>
            <p:nvPr/>
          </p:nvSpPr>
          <p:spPr>
            <a:xfrm>
              <a:off x="6626841" y="2768161"/>
              <a:ext cx="1204239" cy="218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rgbClr val="3D008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609">
              <a:extLst>
                <a:ext uri="{FF2B5EF4-FFF2-40B4-BE49-F238E27FC236}">
                  <a16:creationId xmlns:a16="http://schemas.microsoft.com/office/drawing/2014/main" id="{FB23DA65-46C0-9341-8BB8-7427E4DB073C}"/>
                </a:ext>
              </a:extLst>
            </p:cNvPr>
            <p:cNvSpPr/>
            <p:nvPr/>
          </p:nvSpPr>
          <p:spPr>
            <a:xfrm>
              <a:off x="7831080" y="2768161"/>
              <a:ext cx="1204239" cy="218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rgbClr val="3D008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635534-48A1-9046-A891-EE36DB5E89B1}"/>
              </a:ext>
            </a:extLst>
          </p:cNvPr>
          <p:cNvGrpSpPr/>
          <p:nvPr/>
        </p:nvGrpSpPr>
        <p:grpSpPr>
          <a:xfrm>
            <a:off x="35527311" y="18740042"/>
            <a:ext cx="3062568" cy="1246694"/>
            <a:chOff x="6626841" y="2987149"/>
            <a:chExt cx="2408478" cy="656964"/>
          </a:xfrm>
        </p:grpSpPr>
        <p:sp>
          <p:nvSpPr>
            <p:cNvPr id="82" name="Shape 610">
              <a:extLst>
                <a:ext uri="{FF2B5EF4-FFF2-40B4-BE49-F238E27FC236}">
                  <a16:creationId xmlns:a16="http://schemas.microsoft.com/office/drawing/2014/main" id="{0588BBB9-0409-2B49-9652-7CC5C9CA4D27}"/>
                </a:ext>
              </a:extLst>
            </p:cNvPr>
            <p:cNvSpPr/>
            <p:nvPr/>
          </p:nvSpPr>
          <p:spPr>
            <a:xfrm>
              <a:off x="6626841" y="2987149"/>
              <a:ext cx="1204239" cy="218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611">
              <a:extLst>
                <a:ext uri="{FF2B5EF4-FFF2-40B4-BE49-F238E27FC236}">
                  <a16:creationId xmlns:a16="http://schemas.microsoft.com/office/drawing/2014/main" id="{FE766D5C-A5C8-D547-9504-B8B40C6A04F0}"/>
                </a:ext>
              </a:extLst>
            </p:cNvPr>
            <p:cNvSpPr/>
            <p:nvPr/>
          </p:nvSpPr>
          <p:spPr>
            <a:xfrm>
              <a:off x="7831080" y="2987149"/>
              <a:ext cx="1204239" cy="218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612">
              <a:extLst>
                <a:ext uri="{FF2B5EF4-FFF2-40B4-BE49-F238E27FC236}">
                  <a16:creationId xmlns:a16="http://schemas.microsoft.com/office/drawing/2014/main" id="{40F02F57-19B5-D04A-97C4-9D7F89DECAA9}"/>
                </a:ext>
              </a:extLst>
            </p:cNvPr>
            <p:cNvSpPr/>
            <p:nvPr/>
          </p:nvSpPr>
          <p:spPr>
            <a:xfrm>
              <a:off x="6626841" y="3206137"/>
              <a:ext cx="1204239" cy="218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613">
              <a:extLst>
                <a:ext uri="{FF2B5EF4-FFF2-40B4-BE49-F238E27FC236}">
                  <a16:creationId xmlns:a16="http://schemas.microsoft.com/office/drawing/2014/main" id="{D8BF5799-C0FF-6148-9311-EAB0BCA2EBEA}"/>
                </a:ext>
              </a:extLst>
            </p:cNvPr>
            <p:cNvSpPr/>
            <p:nvPr/>
          </p:nvSpPr>
          <p:spPr>
            <a:xfrm>
              <a:off x="7831080" y="3206137"/>
              <a:ext cx="1204239" cy="218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614">
              <a:extLst>
                <a:ext uri="{FF2B5EF4-FFF2-40B4-BE49-F238E27FC236}">
                  <a16:creationId xmlns:a16="http://schemas.microsoft.com/office/drawing/2014/main" id="{3A9D98DE-331E-7140-A0C6-2E64E4704D5D}"/>
                </a:ext>
              </a:extLst>
            </p:cNvPr>
            <p:cNvSpPr/>
            <p:nvPr/>
          </p:nvSpPr>
          <p:spPr>
            <a:xfrm>
              <a:off x="6626841" y="3425125"/>
              <a:ext cx="1204239" cy="218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615">
              <a:extLst>
                <a:ext uri="{FF2B5EF4-FFF2-40B4-BE49-F238E27FC236}">
                  <a16:creationId xmlns:a16="http://schemas.microsoft.com/office/drawing/2014/main" id="{82A2934B-4DFC-9346-9186-31957A345D15}"/>
                </a:ext>
              </a:extLst>
            </p:cNvPr>
            <p:cNvSpPr/>
            <p:nvPr/>
          </p:nvSpPr>
          <p:spPr>
            <a:xfrm>
              <a:off x="7831080" y="3425125"/>
              <a:ext cx="1204239" cy="2189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05E6D1C-E6AC-6748-8365-E28058AF37F1}"/>
              </a:ext>
            </a:extLst>
          </p:cNvPr>
          <p:cNvGrpSpPr/>
          <p:nvPr/>
        </p:nvGrpSpPr>
        <p:grpSpPr>
          <a:xfrm>
            <a:off x="35527311" y="19986703"/>
            <a:ext cx="3062567" cy="1970685"/>
            <a:chOff x="6626841" y="3655058"/>
            <a:chExt cx="2408478" cy="1313928"/>
          </a:xfrm>
        </p:grpSpPr>
        <p:sp>
          <p:nvSpPr>
            <p:cNvPr id="89" name="Shape 619">
              <a:extLst>
                <a:ext uri="{FF2B5EF4-FFF2-40B4-BE49-F238E27FC236}">
                  <a16:creationId xmlns:a16="http://schemas.microsoft.com/office/drawing/2014/main" id="{D82AF747-A7C0-914F-A514-0DF8E0F08144}"/>
                </a:ext>
              </a:extLst>
            </p:cNvPr>
            <p:cNvSpPr/>
            <p:nvPr/>
          </p:nvSpPr>
          <p:spPr>
            <a:xfrm>
              <a:off x="6626841" y="365505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620">
              <a:extLst>
                <a:ext uri="{FF2B5EF4-FFF2-40B4-BE49-F238E27FC236}">
                  <a16:creationId xmlns:a16="http://schemas.microsoft.com/office/drawing/2014/main" id="{85E1A0B3-6BBB-914D-A3EA-B91B0743A88A}"/>
                </a:ext>
              </a:extLst>
            </p:cNvPr>
            <p:cNvSpPr/>
            <p:nvPr/>
          </p:nvSpPr>
          <p:spPr>
            <a:xfrm>
              <a:off x="7831080" y="365505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621">
              <a:extLst>
                <a:ext uri="{FF2B5EF4-FFF2-40B4-BE49-F238E27FC236}">
                  <a16:creationId xmlns:a16="http://schemas.microsoft.com/office/drawing/2014/main" id="{A64ADE0B-46E0-034B-B4F3-18C8B13DB13F}"/>
                </a:ext>
              </a:extLst>
            </p:cNvPr>
            <p:cNvSpPr/>
            <p:nvPr/>
          </p:nvSpPr>
          <p:spPr>
            <a:xfrm>
              <a:off x="6626841" y="3874046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622">
              <a:extLst>
                <a:ext uri="{FF2B5EF4-FFF2-40B4-BE49-F238E27FC236}">
                  <a16:creationId xmlns:a16="http://schemas.microsoft.com/office/drawing/2014/main" id="{7707EC0D-2220-3C47-933A-01B743701D3B}"/>
                </a:ext>
              </a:extLst>
            </p:cNvPr>
            <p:cNvSpPr/>
            <p:nvPr/>
          </p:nvSpPr>
          <p:spPr>
            <a:xfrm>
              <a:off x="7831080" y="3874046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623">
              <a:extLst>
                <a:ext uri="{FF2B5EF4-FFF2-40B4-BE49-F238E27FC236}">
                  <a16:creationId xmlns:a16="http://schemas.microsoft.com/office/drawing/2014/main" id="{21E40C8E-89BE-6A4C-B287-C3C6E094D82C}"/>
                </a:ext>
              </a:extLst>
            </p:cNvPr>
            <p:cNvSpPr/>
            <p:nvPr/>
          </p:nvSpPr>
          <p:spPr>
            <a:xfrm>
              <a:off x="6626841" y="4093034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624">
              <a:extLst>
                <a:ext uri="{FF2B5EF4-FFF2-40B4-BE49-F238E27FC236}">
                  <a16:creationId xmlns:a16="http://schemas.microsoft.com/office/drawing/2014/main" id="{A9F0B797-B9BE-7F43-89BF-1EC65891F098}"/>
                </a:ext>
              </a:extLst>
            </p:cNvPr>
            <p:cNvSpPr/>
            <p:nvPr/>
          </p:nvSpPr>
          <p:spPr>
            <a:xfrm>
              <a:off x="7831080" y="4093034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625">
              <a:extLst>
                <a:ext uri="{FF2B5EF4-FFF2-40B4-BE49-F238E27FC236}">
                  <a16:creationId xmlns:a16="http://schemas.microsoft.com/office/drawing/2014/main" id="{3430A54F-BD23-8C42-B575-0A721AB35C59}"/>
                </a:ext>
              </a:extLst>
            </p:cNvPr>
            <p:cNvSpPr/>
            <p:nvPr/>
          </p:nvSpPr>
          <p:spPr>
            <a:xfrm>
              <a:off x="6626841" y="4312022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626">
              <a:extLst>
                <a:ext uri="{FF2B5EF4-FFF2-40B4-BE49-F238E27FC236}">
                  <a16:creationId xmlns:a16="http://schemas.microsoft.com/office/drawing/2014/main" id="{F79D92C1-AB7E-D844-81FF-18E593F1365C}"/>
                </a:ext>
              </a:extLst>
            </p:cNvPr>
            <p:cNvSpPr/>
            <p:nvPr/>
          </p:nvSpPr>
          <p:spPr>
            <a:xfrm>
              <a:off x="7831080" y="4312022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627">
              <a:extLst>
                <a:ext uri="{FF2B5EF4-FFF2-40B4-BE49-F238E27FC236}">
                  <a16:creationId xmlns:a16="http://schemas.microsoft.com/office/drawing/2014/main" id="{52478BC1-F346-6B48-9542-F3817530C636}"/>
                </a:ext>
              </a:extLst>
            </p:cNvPr>
            <p:cNvSpPr/>
            <p:nvPr/>
          </p:nvSpPr>
          <p:spPr>
            <a:xfrm>
              <a:off x="6626841" y="4531010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628">
              <a:extLst>
                <a:ext uri="{FF2B5EF4-FFF2-40B4-BE49-F238E27FC236}">
                  <a16:creationId xmlns:a16="http://schemas.microsoft.com/office/drawing/2014/main" id="{F47B1831-57C6-5449-825A-F3FC9C457AE0}"/>
                </a:ext>
              </a:extLst>
            </p:cNvPr>
            <p:cNvSpPr/>
            <p:nvPr/>
          </p:nvSpPr>
          <p:spPr>
            <a:xfrm>
              <a:off x="7831080" y="4531010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629">
              <a:extLst>
                <a:ext uri="{FF2B5EF4-FFF2-40B4-BE49-F238E27FC236}">
                  <a16:creationId xmlns:a16="http://schemas.microsoft.com/office/drawing/2014/main" id="{1B4E1909-8995-9D43-B237-D2C3835B6256}"/>
                </a:ext>
              </a:extLst>
            </p:cNvPr>
            <p:cNvSpPr/>
            <p:nvPr/>
          </p:nvSpPr>
          <p:spPr>
            <a:xfrm>
              <a:off x="6626841" y="474999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630">
              <a:extLst>
                <a:ext uri="{FF2B5EF4-FFF2-40B4-BE49-F238E27FC236}">
                  <a16:creationId xmlns:a16="http://schemas.microsoft.com/office/drawing/2014/main" id="{B4912341-4646-184D-B482-2699841BC7F5}"/>
                </a:ext>
              </a:extLst>
            </p:cNvPr>
            <p:cNvSpPr/>
            <p:nvPr/>
          </p:nvSpPr>
          <p:spPr>
            <a:xfrm>
              <a:off x="7831080" y="4749998"/>
              <a:ext cx="1204239" cy="21898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Rectangular Callout 104">
            <a:extLst>
              <a:ext uri="{FF2B5EF4-FFF2-40B4-BE49-F238E27FC236}">
                <a16:creationId xmlns:a16="http://schemas.microsoft.com/office/drawing/2014/main" id="{6F11D782-E019-8D4A-ADB7-4D064F499D74}"/>
              </a:ext>
            </a:extLst>
          </p:cNvPr>
          <p:cNvSpPr/>
          <p:nvPr/>
        </p:nvSpPr>
        <p:spPr>
          <a:xfrm>
            <a:off x="32260498" y="12287957"/>
            <a:ext cx="2020824" cy="987552"/>
          </a:xfrm>
          <a:prstGeom prst="wedgeRectCallout">
            <a:avLst>
              <a:gd name="adj1" fmla="val -52960"/>
              <a:gd name="adj2" fmla="val 78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Omid fence API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BC5E4-5DF3-F043-A3A8-32E462CA6F3B}"/>
              </a:ext>
            </a:extLst>
          </p:cNvPr>
          <p:cNvCxnSpPr>
            <a:cxnSpLocks/>
          </p:cNvCxnSpPr>
          <p:nvPr/>
        </p:nvCxnSpPr>
        <p:spPr>
          <a:xfrm>
            <a:off x="28934229" y="12745216"/>
            <a:ext cx="24943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B9B1B8C-6F15-5240-B79A-677D131AFD5E}"/>
              </a:ext>
            </a:extLst>
          </p:cNvPr>
          <p:cNvSpPr txBox="1"/>
          <p:nvPr/>
        </p:nvSpPr>
        <p:spPr>
          <a:xfrm>
            <a:off x="28888555" y="12185180"/>
            <a:ext cx="259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TX1 – cop A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B3B5A81-5BD6-334F-B8CA-181846C2D23A}"/>
              </a:ext>
            </a:extLst>
          </p:cNvPr>
          <p:cNvCxnSpPr/>
          <p:nvPr/>
        </p:nvCxnSpPr>
        <p:spPr>
          <a:xfrm>
            <a:off x="31566980" y="14232345"/>
            <a:ext cx="16655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CED465C-73D2-8E44-8993-C0C6EF2E56DC}"/>
              </a:ext>
            </a:extLst>
          </p:cNvPr>
          <p:cNvSpPr txBox="1"/>
          <p:nvPr/>
        </p:nvSpPr>
        <p:spPr>
          <a:xfrm>
            <a:off x="31428596" y="13724420"/>
            <a:ext cx="23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TX2 - Abort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0A2CCE-DC9C-7440-B3D8-0ACDF95D03BE}"/>
              </a:ext>
            </a:extLst>
          </p:cNvPr>
          <p:cNvCxnSpPr>
            <a:cxnSpLocks/>
          </p:cNvCxnSpPr>
          <p:nvPr/>
        </p:nvCxnSpPr>
        <p:spPr>
          <a:xfrm>
            <a:off x="35253494" y="13506357"/>
            <a:ext cx="3336385" cy="77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DD05BDB-57A3-7D42-A844-7E498BA15648}"/>
              </a:ext>
            </a:extLst>
          </p:cNvPr>
          <p:cNvSpPr txBox="1"/>
          <p:nvPr/>
        </p:nvSpPr>
        <p:spPr>
          <a:xfrm>
            <a:off x="35405520" y="12860026"/>
            <a:ext cx="273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TX3 – cop B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E5B023F-A250-C144-9004-CA18310B6421}"/>
              </a:ext>
            </a:extLst>
          </p:cNvPr>
          <p:cNvSpPr txBox="1"/>
          <p:nvPr/>
        </p:nvSpPr>
        <p:spPr>
          <a:xfrm>
            <a:off x="29114577" y="17712104"/>
            <a:ext cx="54001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600" dirty="0">
              <a:sym typeface="Comic Sans MS"/>
            </a:endParaRP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600" dirty="0">
                <a:sym typeface="Comic Sans MS"/>
              </a:rPr>
              <a:t>INSERT INTO T	</a:t>
            </a: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3600" dirty="0">
                <a:sym typeface="Comic Sans MS"/>
              </a:rPr>
              <a:t>     SELECT ID+10 FROM T;</a:t>
            </a:r>
          </a:p>
          <a:p>
            <a:pPr marL="7620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3600" dirty="0">
              <a:sym typeface="Comic Sans MS"/>
            </a:endParaRPr>
          </a:p>
          <a:p>
            <a:pPr lvl="0"/>
            <a:r>
              <a:rPr lang="en-US" sz="3600" dirty="0">
                <a:sym typeface="Comic Sans MS"/>
              </a:rPr>
              <a:t>INSERT INTO T </a:t>
            </a:r>
          </a:p>
          <a:p>
            <a:pPr lvl="0"/>
            <a:r>
              <a:rPr lang="en-US" sz="3600" dirty="0">
                <a:sym typeface="Comic Sans MS"/>
              </a:rPr>
              <a:t>     SELECT ID+100 FROM T;</a:t>
            </a:r>
          </a:p>
          <a:p>
            <a:pPr lvl="0"/>
            <a:endParaRPr lang="en-US" sz="3600" dirty="0">
              <a:sym typeface="Comic Sans MS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C8B3813-272F-3047-A2E5-D41ED487D942}"/>
              </a:ext>
            </a:extLst>
          </p:cNvPr>
          <p:cNvCxnSpPr/>
          <p:nvPr/>
        </p:nvCxnSpPr>
        <p:spPr>
          <a:xfrm flipH="1">
            <a:off x="38589879" y="18740042"/>
            <a:ext cx="13785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31A8E2E-ECBC-134D-B0A9-DE5FB267CE06}"/>
              </a:ext>
            </a:extLst>
          </p:cNvPr>
          <p:cNvSpPr txBox="1"/>
          <p:nvPr/>
        </p:nvSpPr>
        <p:spPr>
          <a:xfrm>
            <a:off x="39968421" y="18366885"/>
            <a:ext cx="2240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checkpoint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8767F51-9B65-0146-B4D3-CE97B3271C7E}"/>
              </a:ext>
            </a:extLst>
          </p:cNvPr>
          <p:cNvCxnSpPr/>
          <p:nvPr/>
        </p:nvCxnSpPr>
        <p:spPr>
          <a:xfrm flipH="1">
            <a:off x="38589879" y="19986480"/>
            <a:ext cx="13785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AE656B0-7B4B-4A4B-9C68-806AEA92868E}"/>
              </a:ext>
            </a:extLst>
          </p:cNvPr>
          <p:cNvSpPr txBox="1"/>
          <p:nvPr/>
        </p:nvSpPr>
        <p:spPr>
          <a:xfrm>
            <a:off x="39968421" y="19613323"/>
            <a:ext cx="2240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checkpoint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BB23D6-039E-684B-A6E7-07081F744802}"/>
              </a:ext>
            </a:extLst>
          </p:cNvPr>
          <p:cNvSpPr/>
          <p:nvPr/>
        </p:nvSpPr>
        <p:spPr>
          <a:xfrm>
            <a:off x="13323195" y="6119027"/>
            <a:ext cx="14764335" cy="7723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3600" b="1" dirty="0">
              <a:solidFill>
                <a:prstClr val="black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prstClr val="black"/>
                </a:solidFill>
              </a:rPr>
              <a:t>C – centralized, D – distributed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5CA44AEA-92A1-BB49-ADF9-6A7D0E44D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96683"/>
              </p:ext>
            </p:extLst>
          </p:nvPr>
        </p:nvGraphicFramePr>
        <p:xfrm>
          <a:off x="14917692" y="7482005"/>
          <a:ext cx="11360694" cy="5129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3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706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System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Validation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Commit entry writes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Multi tenancy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970">
                <a:tc>
                  <a:txBody>
                    <a:bodyPr/>
                    <a:lstStyle/>
                    <a:p>
                      <a:r>
                        <a:rPr lang="en-US" sz="3600" dirty="0" err="1"/>
                        <a:t>Perculator</a:t>
                      </a:r>
                      <a:r>
                        <a:rPr lang="en-US" sz="3600" dirty="0"/>
                        <a:t> (2PC)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no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302">
                <a:tc>
                  <a:txBody>
                    <a:bodyPr/>
                    <a:lstStyle/>
                    <a:p>
                      <a:r>
                        <a:rPr lang="en-US" sz="3600" dirty="0" err="1"/>
                        <a:t>CockroachDB</a:t>
                      </a:r>
                      <a:endParaRPr lang="en-US" sz="3600" dirty="0"/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yes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4415"/>
                  </a:ext>
                </a:extLst>
              </a:tr>
              <a:tr h="697972">
                <a:tc>
                  <a:txBody>
                    <a:bodyPr/>
                    <a:lstStyle/>
                    <a:p>
                      <a:r>
                        <a:rPr lang="en-US" sz="3600" dirty="0"/>
                        <a:t>Omid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C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C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yes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36947"/>
                  </a:ext>
                </a:extLst>
              </a:tr>
              <a:tr h="1361812">
                <a:tc>
                  <a:txBody>
                    <a:bodyPr/>
                    <a:lstStyle/>
                    <a:p>
                      <a:r>
                        <a:rPr lang="en-US" sz="3600" dirty="0"/>
                        <a:t>Omid LL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C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yes</a:t>
                      </a:r>
                    </a:p>
                  </a:txBody>
                  <a:tcPr marT="45658" marB="4565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" name="Rectangle 100">
            <a:extLst>
              <a:ext uri="{FF2B5EF4-FFF2-40B4-BE49-F238E27FC236}">
                <a16:creationId xmlns:a16="http://schemas.microsoft.com/office/drawing/2014/main" id="{DAABBFB2-EA94-D64A-9D53-AB469C8EB481}"/>
              </a:ext>
            </a:extLst>
          </p:cNvPr>
          <p:cNvSpPr/>
          <p:nvPr/>
        </p:nvSpPr>
        <p:spPr>
          <a:xfrm>
            <a:off x="229016" y="6119027"/>
            <a:ext cx="12565067" cy="111146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/>
              <a:t>Omid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5D2F6BE-A0BF-4E4E-B34D-18B63E5F4A7C}"/>
              </a:ext>
            </a:extLst>
          </p:cNvPr>
          <p:cNvSpPr/>
          <p:nvPr/>
        </p:nvSpPr>
        <p:spPr>
          <a:xfrm>
            <a:off x="243370" y="14655374"/>
            <a:ext cx="12565067" cy="111146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/>
              <a:t>Taking Omid To The Cloud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B0B640C-1F4A-5246-8990-5D801D4CB1EB}"/>
              </a:ext>
            </a:extLst>
          </p:cNvPr>
          <p:cNvSpPr/>
          <p:nvPr/>
        </p:nvSpPr>
        <p:spPr>
          <a:xfrm>
            <a:off x="13323193" y="6146855"/>
            <a:ext cx="14764337" cy="111146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/>
              <a:t>Omid Design Choices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ABA4CFC-BB52-6C4D-88DF-667750B58DA1}"/>
              </a:ext>
            </a:extLst>
          </p:cNvPr>
          <p:cNvSpPr/>
          <p:nvPr/>
        </p:nvSpPr>
        <p:spPr>
          <a:xfrm>
            <a:off x="13332238" y="14658968"/>
            <a:ext cx="14764337" cy="111146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/>
              <a:t>Omid Architecture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475B87E-4E24-2D46-B1FE-9A91F41E1BF0}"/>
              </a:ext>
            </a:extLst>
          </p:cNvPr>
          <p:cNvSpPr/>
          <p:nvPr/>
        </p:nvSpPr>
        <p:spPr>
          <a:xfrm>
            <a:off x="13332238" y="23933778"/>
            <a:ext cx="29277795" cy="111146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/>
              <a:t>Performance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932825F-23AF-EF45-9B2C-B98D9793A705}"/>
              </a:ext>
            </a:extLst>
          </p:cNvPr>
          <p:cNvSpPr/>
          <p:nvPr/>
        </p:nvSpPr>
        <p:spPr>
          <a:xfrm>
            <a:off x="28781246" y="6104607"/>
            <a:ext cx="13828787" cy="111146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/>
              <a:t>Phoenix Integration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D074FC-C370-744D-81FB-3A25B1D0FAD6}"/>
              </a:ext>
            </a:extLst>
          </p:cNvPr>
          <p:cNvGrpSpPr/>
          <p:nvPr/>
        </p:nvGrpSpPr>
        <p:grpSpPr>
          <a:xfrm>
            <a:off x="7364722" y="25768515"/>
            <a:ext cx="5064195" cy="6460339"/>
            <a:chOff x="6851387" y="26491528"/>
            <a:chExt cx="5064195" cy="6460339"/>
          </a:xfrm>
        </p:grpSpPr>
        <p:pic>
          <p:nvPicPr>
            <p:cNvPr id="46" name="Shape 87">
              <a:extLst>
                <a:ext uri="{FF2B5EF4-FFF2-40B4-BE49-F238E27FC236}">
                  <a16:creationId xmlns:a16="http://schemas.microsoft.com/office/drawing/2014/main" id="{D9BAFC50-426B-3E48-925A-EFC14C681AF2}"/>
                </a:ext>
              </a:extLst>
            </p:cNvPr>
            <p:cNvPicPr preferRelativeResize="0"/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7608036" y="28496526"/>
              <a:ext cx="3583460" cy="133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060E86-87F2-AA46-869A-8028DA89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3717" y="26594871"/>
              <a:ext cx="4131362" cy="1113173"/>
            </a:xfrm>
            <a:prstGeom prst="rect">
              <a:avLst/>
            </a:prstGeom>
          </p:spPr>
        </p:pic>
        <p:pic>
          <p:nvPicPr>
            <p:cNvPr id="120" name="Picture 63" descr="hbase_logo.png">
              <a:extLst>
                <a:ext uri="{FF2B5EF4-FFF2-40B4-BE49-F238E27FC236}">
                  <a16:creationId xmlns:a16="http://schemas.microsoft.com/office/drawing/2014/main" id="{0D6D7A90-30FD-2C45-805C-3DD883ED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387" y="29041101"/>
              <a:ext cx="5064195" cy="3910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8D45C1A-6A5D-5A4D-BAB0-EB85458351AA}"/>
                </a:ext>
              </a:extLst>
            </p:cNvPr>
            <p:cNvSpPr/>
            <p:nvPr/>
          </p:nvSpPr>
          <p:spPr>
            <a:xfrm>
              <a:off x="7314738" y="26491528"/>
              <a:ext cx="4150340" cy="1426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EF33A34-4A31-9945-8CC6-433930DD23D4}"/>
                </a:ext>
              </a:extLst>
            </p:cNvPr>
            <p:cNvCxnSpPr>
              <a:cxnSpLocks/>
            </p:cNvCxnSpPr>
            <p:nvPr/>
          </p:nvCxnSpPr>
          <p:spPr>
            <a:xfrm>
              <a:off x="9383486" y="27943457"/>
              <a:ext cx="0" cy="4845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847467-8D42-8C4F-9A0C-3E5DA479CCAE}"/>
                </a:ext>
              </a:extLst>
            </p:cNvPr>
            <p:cNvCxnSpPr>
              <a:cxnSpLocks/>
            </p:cNvCxnSpPr>
            <p:nvPr/>
          </p:nvCxnSpPr>
          <p:spPr>
            <a:xfrm>
              <a:off x="9383485" y="29923055"/>
              <a:ext cx="0" cy="4845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366F6FB-588C-7C48-BA92-E3870B9E72A3}"/>
                </a:ext>
              </a:extLst>
            </p:cNvPr>
            <p:cNvSpPr/>
            <p:nvPr/>
          </p:nvSpPr>
          <p:spPr>
            <a:xfrm>
              <a:off x="7333716" y="28496526"/>
              <a:ext cx="4150340" cy="1426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1CEE06D-ABA0-2C46-9B34-AAE8BC048637}"/>
                </a:ext>
              </a:extLst>
            </p:cNvPr>
            <p:cNvSpPr/>
            <p:nvPr/>
          </p:nvSpPr>
          <p:spPr>
            <a:xfrm>
              <a:off x="7333716" y="30376979"/>
              <a:ext cx="4150340" cy="1426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1C6F64-77D7-4E4B-B155-700141441961}"/>
              </a:ext>
            </a:extLst>
          </p:cNvPr>
          <p:cNvCxnSpPr>
            <a:cxnSpLocks/>
          </p:cNvCxnSpPr>
          <p:nvPr/>
        </p:nvCxnSpPr>
        <p:spPr>
          <a:xfrm>
            <a:off x="28781246" y="16070462"/>
            <a:ext cx="1385121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ultiply 35">
            <a:extLst>
              <a:ext uri="{FF2B5EF4-FFF2-40B4-BE49-F238E27FC236}">
                <a16:creationId xmlns:a16="http://schemas.microsoft.com/office/drawing/2014/main" id="{671C2176-EB60-264F-ACDA-3919360EC1AB}"/>
              </a:ext>
            </a:extLst>
          </p:cNvPr>
          <p:cNvSpPr/>
          <p:nvPr/>
        </p:nvSpPr>
        <p:spPr>
          <a:xfrm>
            <a:off x="24284430" y="18304202"/>
            <a:ext cx="1558683" cy="2118373"/>
          </a:xfrm>
          <a:prstGeom prst="mathMultiply">
            <a:avLst>
              <a:gd name="adj1" fmla="val 63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46E332-DA16-AB40-9473-23411ADF0BCA}"/>
              </a:ext>
            </a:extLst>
          </p:cNvPr>
          <p:cNvSpPr txBox="1"/>
          <p:nvPr/>
        </p:nvSpPr>
        <p:spPr>
          <a:xfrm>
            <a:off x="25418940" y="18697544"/>
            <a:ext cx="244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Removed in </a:t>
            </a:r>
            <a:r>
              <a:rPr lang="en-US" sz="3600" dirty="0" err="1"/>
              <a:t>omid</a:t>
            </a:r>
            <a:r>
              <a:rPr lang="en-US" sz="3600" dirty="0"/>
              <a:t>-LL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FD385E-F452-0D4C-B82C-FCE31C749B1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2494" y="25102407"/>
            <a:ext cx="9055100" cy="629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D6B94-37A9-AD47-9B23-37EBB43D9A4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41461" y="24735202"/>
            <a:ext cx="9865839" cy="69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11500</TotalTime>
  <Words>270</Words>
  <Application>Microsoft Macintosh PowerPoint</Application>
  <PresentationFormat>Custom</PresentationFormat>
  <Paragraphs>127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cp:lastPrinted>2018-08-14T05:46:35Z</cp:lastPrinted>
  <dcterms:created xsi:type="dcterms:W3CDTF">2018-08-06T09:17:27Z</dcterms:created>
  <dcterms:modified xsi:type="dcterms:W3CDTF">2018-08-21T08:26:23Z</dcterms:modified>
</cp:coreProperties>
</file>